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sldIdLst>
    <p:sldId id="256" r:id="rId2"/>
    <p:sldId id="1171" r:id="rId3"/>
    <p:sldId id="1222" r:id="rId4"/>
    <p:sldId id="1236" r:id="rId5"/>
    <p:sldId id="1237" r:id="rId6"/>
    <p:sldId id="1238" r:id="rId7"/>
    <p:sldId id="1265" r:id="rId8"/>
    <p:sldId id="1239" r:id="rId9"/>
    <p:sldId id="1240" r:id="rId10"/>
    <p:sldId id="1266" r:id="rId11"/>
    <p:sldId id="1267" r:id="rId12"/>
    <p:sldId id="1241" r:id="rId13"/>
    <p:sldId id="1242" r:id="rId14"/>
    <p:sldId id="1243" r:id="rId15"/>
    <p:sldId id="1244" r:id="rId16"/>
    <p:sldId id="1245" r:id="rId17"/>
    <p:sldId id="1246" r:id="rId18"/>
    <p:sldId id="1247" r:id="rId19"/>
    <p:sldId id="1248" r:id="rId20"/>
    <p:sldId id="1249" r:id="rId21"/>
    <p:sldId id="1250" r:id="rId22"/>
    <p:sldId id="1251" r:id="rId23"/>
    <p:sldId id="1252" r:id="rId24"/>
    <p:sldId id="1253" r:id="rId25"/>
    <p:sldId id="1254" r:id="rId26"/>
    <p:sldId id="1255" r:id="rId27"/>
    <p:sldId id="1256" r:id="rId28"/>
    <p:sldId id="1257" r:id="rId29"/>
    <p:sldId id="1258" r:id="rId30"/>
    <p:sldId id="1259" r:id="rId31"/>
    <p:sldId id="1261" r:id="rId32"/>
    <p:sldId id="1262" r:id="rId33"/>
    <p:sldId id="1235" r:id="rId3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8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6" autoAdjust="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2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8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</a:t>
            </a:r>
            <a:r>
              <a:rPr lang="en-US" altLang="en-US" sz="1400" dirty="0" smtClean="0">
                <a:latin typeface="Arial" pitchFamily="34" charset="0"/>
              </a:rPr>
              <a:t>UMBC and Dr. Katherine Gibson </a:t>
            </a:r>
            <a:r>
              <a:rPr lang="en-US" altLang="en-US" sz="1400" dirty="0" smtClean="0">
                <a:latin typeface="Arial" pitchFamily="34" charset="0"/>
              </a:rPr>
              <a:t>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21 – Dictionaries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Usage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686800" cy="4517689"/>
          </a:xfrm>
        </p:spPr>
        <p:txBody>
          <a:bodyPr/>
          <a:lstStyle/>
          <a:p>
            <a:r>
              <a:rPr lang="en-US" dirty="0" smtClean="0"/>
              <a:t>What if we have a list of every student at UMBC, with all the info represented as a list?</a:t>
            </a:r>
          </a:p>
          <a:p>
            <a:pPr lvl="1"/>
            <a:r>
              <a:rPr lang="en-US" dirty="0" smtClean="0"/>
              <a:t>The first element of the info list is the UMBC ID #</a:t>
            </a:r>
          </a:p>
          <a:p>
            <a:r>
              <a:rPr lang="en-US" dirty="0" smtClean="0"/>
              <a:t>How long would it take to find a specific student?</a:t>
            </a:r>
          </a:p>
          <a:p>
            <a:pPr lvl="1"/>
            <a:r>
              <a:rPr lang="en-US" dirty="0" smtClean="0"/>
              <a:t>If the list is unsorted, a very long time!</a:t>
            </a:r>
          </a:p>
          <a:p>
            <a:pPr lvl="1"/>
            <a:r>
              <a:rPr lang="en-US" dirty="0" smtClean="0"/>
              <a:t>If it’s sorted, resort every time a student is added</a:t>
            </a:r>
          </a:p>
          <a:p>
            <a:pPr lvl="3"/>
            <a:endParaRPr lang="en-US" dirty="0"/>
          </a:p>
          <a:p>
            <a:r>
              <a:rPr lang="en-US" dirty="0" smtClean="0"/>
              <a:t>Finding a student by ID # in a dictionary, </a:t>
            </a:r>
            <a:br>
              <a:rPr lang="en-US" dirty="0" smtClean="0"/>
            </a:br>
            <a:r>
              <a:rPr lang="en-US" dirty="0" smtClean="0"/>
              <a:t>on the other hand, is very </a:t>
            </a:r>
            <a:r>
              <a:rPr lang="en-US" i="1" dirty="0" err="1" smtClean="0"/>
              <a:t>very</a:t>
            </a:r>
            <a:r>
              <a:rPr lang="en-US" dirty="0" smtClean="0"/>
              <a:t> quick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8513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dictionaries so fast?</a:t>
            </a:r>
          </a:p>
          <a:p>
            <a:pPr lvl="1"/>
            <a:r>
              <a:rPr lang="en-US" dirty="0" smtClean="0"/>
              <a:t>Hashing!</a:t>
            </a:r>
          </a:p>
          <a:p>
            <a:pPr lvl="3"/>
            <a:endParaRPr lang="en-US" dirty="0"/>
          </a:p>
          <a:p>
            <a:r>
              <a:rPr lang="en-US" dirty="0" smtClean="0"/>
              <a:t>Hashing takes in anything (a string, an </a:t>
            </a:r>
            <a:r>
              <a:rPr lang="en-US" dirty="0" err="1" smtClean="0"/>
              <a:t>int</a:t>
            </a:r>
            <a:r>
              <a:rPr lang="en-US" dirty="0" smtClean="0"/>
              <a:t>, a float, etc.) and generate a number based on it</a:t>
            </a:r>
          </a:p>
          <a:p>
            <a:pPr lvl="1"/>
            <a:r>
              <a:rPr lang="en-US" dirty="0" smtClean="0"/>
              <a:t>Same result for same input</a:t>
            </a:r>
          </a:p>
          <a:p>
            <a:pPr lvl="1"/>
            <a:r>
              <a:rPr lang="en-US" dirty="0" smtClean="0"/>
              <a:t>Use number to tell where</a:t>
            </a:r>
            <a:r>
              <a:rPr lang="en-US" dirty="0"/>
              <a:t> to store</a:t>
            </a:r>
            <a:r>
              <a:rPr lang="en-US" dirty="0" smtClean="0"/>
              <a:t> in memory</a:t>
            </a:r>
          </a:p>
          <a:p>
            <a:r>
              <a:rPr lang="en-US" dirty="0" smtClean="0"/>
              <a:t>Given the same input, you get the same number, and can find it again very quickly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7734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Creating Dictionaries</a:t>
            </a:r>
          </a:p>
        </p:txBody>
      </p:sp>
    </p:spTree>
    <p:extLst>
      <p:ext uri="{BB962C8B-B14F-4D97-AF65-F5344CB8AC3E}">
        <p14:creationId xmlns:p14="http://schemas.microsoft.com/office/powerpoint/2010/main" val="95658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</a:t>
            </a:r>
            <a:r>
              <a:rPr lang="en-US" dirty="0" smtClean="0"/>
              <a:t>three main </a:t>
            </a:r>
            <a:r>
              <a:rPr lang="en-US" dirty="0"/>
              <a:t>ways to create a dictionary in Python: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Construct a python dictionary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(using the curly </a:t>
            </a:r>
            <a:r>
              <a:rPr lang="en-US" dirty="0"/>
              <a:t>braces syntax</a:t>
            </a:r>
            <a:r>
              <a:rPr lang="en-US" dirty="0" smtClean="0"/>
              <a:t>)</a:t>
            </a:r>
          </a:p>
          <a:p>
            <a:pPr marL="2228850" lvl="4" indent="-514350">
              <a:buFont typeface="+mj-lt"/>
              <a:buAutoNum type="arabicPeriod"/>
            </a:pP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Construct a dictionary from a </a:t>
            </a:r>
            <a:br>
              <a:rPr lang="en-US" dirty="0"/>
            </a:br>
            <a:r>
              <a:rPr lang="en-US" dirty="0"/>
              <a:t>list of key, value </a:t>
            </a:r>
            <a:r>
              <a:rPr lang="en-US" b="1" i="1" dirty="0" smtClean="0"/>
              <a:t>pairs</a:t>
            </a:r>
          </a:p>
          <a:p>
            <a:pPr marL="2228850" lvl="4" indent="-514350">
              <a:buFont typeface="+mj-lt"/>
              <a:buAutoNum type="arabicPeriod"/>
            </a:pP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/>
              <a:t>Construct a dictionary </a:t>
            </a:r>
            <a:r>
              <a:rPr lang="en-US" dirty="0" smtClean="0"/>
              <a:t>from two lists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56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Dictionaries (Curly Braces)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432276" cy="4517689"/>
          </a:xfrm>
        </p:spPr>
        <p:txBody>
          <a:bodyPr/>
          <a:lstStyle/>
          <a:p>
            <a:r>
              <a:rPr lang="en-US" dirty="0"/>
              <a:t>The empty dictionary is written as two curly braces containing nothing</a:t>
            </a:r>
          </a:p>
          <a:p>
            <a:pPr marL="457200" lvl="1" indent="0">
              <a:buNone/>
            </a:pPr>
            <a:r>
              <a:rPr lang="en-US" alt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dict1 = </a:t>
            </a:r>
            <a:r>
              <a:rPr lang="en-US" alt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  <a:endParaRPr lang="en-US" sz="2400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prstClr val="black"/>
                </a:solidFill>
              </a:rPr>
              <a:t>To create a dictionary, use curly braces, and a colon (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dirty="0" smtClean="0">
                <a:solidFill>
                  <a:prstClr val="black"/>
                </a:solidFill>
              </a:rPr>
              <a:t>) to separate keys from their value</a:t>
            </a:r>
          </a:p>
          <a:p>
            <a:pPr marL="457200" lvl="1" indent="0">
              <a:buNone/>
            </a:pP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dict2 = </a:t>
            </a:r>
            <a:r>
              <a:rPr lang="en-US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{"</a:t>
            </a:r>
            <a:r>
              <a:rPr lang="en-US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name" : "Maya", "age" : 7}</a:t>
            </a:r>
            <a:endParaRPr lang="en-US" sz="36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055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Dictionaries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407814" y="4572000"/>
            <a:ext cx="6328372" cy="511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anose="05020102010507070707" pitchFamily="18" charset="2"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[('a', 'apple')] &lt;class 'list'&gt;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64979" y="3452387"/>
            <a:ext cx="5214043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Is this a dictionary?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949748"/>
            <a:ext cx="57695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en-US" alt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dict3 </a:t>
            </a:r>
            <a:r>
              <a:rPr lang="en-US" alt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[('a', 'apple')]</a:t>
            </a:r>
            <a:endParaRPr lang="en-US" alt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en-US" alt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alt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(dict3, type(dict3))</a:t>
            </a:r>
            <a:endParaRPr lang="en-US" alt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67486" y="5662943"/>
            <a:ext cx="660902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Must use curly braces 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{}</a:t>
            </a:r>
            <a:r>
              <a:rPr lang="en-US" sz="2400" b="1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 to define a dictionary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50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Dictionaries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638301" y="4572000"/>
            <a:ext cx="5867398" cy="500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anose="05020102010507070707" pitchFamily="18" charset="2"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{('a', 'apple')} &lt;class 'set'&gt;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67486" y="5662943"/>
            <a:ext cx="660902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Must use a colon (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r>
              <a:rPr lang="en-US" sz="2400" b="1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  <a:sym typeface="Wingdings" panose="05000000000000000000" pitchFamily="2" charset="2"/>
              </a:rPr>
              <a:t>) between items, not a comma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949748"/>
            <a:ext cx="57695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en-US" alt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dict4 </a:t>
            </a:r>
            <a:r>
              <a:rPr lang="en-US" alt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{('a', 'apple')}</a:t>
            </a:r>
            <a:endParaRPr lang="en-US" alt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en-US" alt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alt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(dict4, type(dict4))</a:t>
            </a:r>
            <a:endParaRPr lang="en-US" alt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64979" y="3452387"/>
            <a:ext cx="5214043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Is this a dictionary?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62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Dictionaries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638301" y="4572000"/>
            <a:ext cx="5867398" cy="500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anose="05020102010507070707" pitchFamily="18" charset="2"/>
              <a:buNone/>
            </a:pP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{'a': 'apple'} &lt;class '</a:t>
            </a:r>
            <a:r>
              <a:rPr lang="en-US" altLang="en-US" sz="24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67486" y="5662943"/>
            <a:ext cx="6609029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Hooray!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1949748"/>
            <a:ext cx="57695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en-US" alt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dict5 </a:t>
            </a:r>
            <a:r>
              <a:rPr lang="en-US" alt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{('a' : 'apple')}</a:t>
            </a:r>
            <a:endParaRPr lang="en-US" alt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Wingdings 2" panose="05020102010507070707" pitchFamily="18" charset="2"/>
              <a:buNone/>
            </a:pPr>
            <a:r>
              <a:rPr lang="en-US" altLang="en-US" sz="28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US" altLang="en-US" sz="28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(dict5, type(dict5))</a:t>
            </a:r>
            <a:endParaRPr lang="en-US" altLang="en-US" sz="28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64979" y="3452387"/>
            <a:ext cx="5214043" cy="461665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Is this a dictionary?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19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Dictionaries (From </a:t>
            </a:r>
            <a:r>
              <a:rPr lang="en-US" dirty="0" smtClean="0"/>
              <a:t>a List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cast a list as a dictionary, you use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/>
          </a:p>
          <a:p>
            <a:pPr marL="914400" indent="0">
              <a:buNone/>
            </a:pP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myPantry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[[505, </a:t>
            </a:r>
            <a:r>
              <a:rPr lang="en-US" alt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'candy'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],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156, </a:t>
            </a:r>
            <a:r>
              <a:rPr lang="en-US" alt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'cookies'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],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[238, </a:t>
            </a:r>
            <a:r>
              <a:rPr lang="en-US" altLang="en-US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'ice </a:t>
            </a:r>
            <a:r>
              <a:rPr lang="en-US" altLang="en-US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cream'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]]</a:t>
            </a: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buNone/>
            </a:pP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buNone/>
            </a:pPr>
            <a:r>
              <a:rPr lang="en-US" altLang="en-US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cast to a dictionary</a:t>
            </a:r>
            <a:endParaRPr lang="en-US" altLang="en-US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indent="0">
              <a:buNone/>
            </a:pP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myDict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dict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myPantry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18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82449" y="3907256"/>
            <a:ext cx="2248809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Must be 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/>
            </a:r>
            <a:b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</a:b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key, value 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pairs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>
            <a:stCxn id="5" idx="0"/>
          </p:cNvCxnSpPr>
          <p:nvPr/>
        </p:nvCxnSpPr>
        <p:spPr>
          <a:xfrm flipH="1" flipV="1">
            <a:off x="6042581" y="3289955"/>
            <a:ext cx="1364273" cy="61730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1334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Dictionary 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49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Class We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</a:p>
          <a:p>
            <a:pPr lvl="1"/>
            <a:r>
              <a:rPr lang="en-US" sz="3200" dirty="0" smtClean="0"/>
              <a:t>Recursion</a:t>
            </a:r>
            <a:endParaRPr lang="en-US" dirty="0" smtClean="0"/>
          </a:p>
          <a:p>
            <a:pPr lvl="2"/>
            <a:r>
              <a:rPr lang="en-US" sz="3200" dirty="0" smtClean="0"/>
              <a:t>Recursion</a:t>
            </a:r>
            <a:endParaRPr lang="en-US" dirty="0" smtClean="0"/>
          </a:p>
          <a:p>
            <a:r>
              <a:rPr lang="en-US" dirty="0" smtClean="0"/>
              <a:t>Binary Search</a:t>
            </a:r>
          </a:p>
          <a:p>
            <a:r>
              <a:rPr lang="en-US" dirty="0" smtClean="0"/>
              <a:t>Fibonacci Sequences</a:t>
            </a:r>
          </a:p>
          <a:p>
            <a:r>
              <a:rPr lang="en-US" sz="3200" dirty="0" smtClean="0"/>
              <a:t>Recursion vs Iteration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696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Dictionaries are probably most similar to a list</a:t>
            </a:r>
          </a:p>
          <a:p>
            <a:endParaRPr lang="en-US" dirty="0"/>
          </a:p>
          <a:p>
            <a:r>
              <a:rPr lang="en-US" dirty="0" smtClean="0"/>
              <a:t>You can do a number of operations:</a:t>
            </a:r>
          </a:p>
          <a:p>
            <a:pPr lvl="1"/>
            <a:r>
              <a:rPr lang="en-US" dirty="0" smtClean="0"/>
              <a:t>Access </a:t>
            </a:r>
            <a:r>
              <a:rPr lang="en-US" dirty="0"/>
              <a:t>a key’s value</a:t>
            </a:r>
          </a:p>
          <a:p>
            <a:pPr lvl="1"/>
            <a:r>
              <a:rPr lang="en-US" dirty="0" smtClean="0"/>
              <a:t>Update a key’s value</a:t>
            </a:r>
          </a:p>
          <a:p>
            <a:pPr lvl="1"/>
            <a:r>
              <a:rPr lang="en-US" dirty="0"/>
              <a:t>Add new </a:t>
            </a:r>
            <a:r>
              <a:rPr lang="en-US" dirty="0" err="1"/>
              <a:t>key:value</a:t>
            </a:r>
            <a:r>
              <a:rPr lang="en-US" dirty="0"/>
              <a:t> pairs</a:t>
            </a:r>
          </a:p>
          <a:p>
            <a:pPr lvl="1"/>
            <a:r>
              <a:rPr lang="en-US" dirty="0" smtClean="0"/>
              <a:t>Delete </a:t>
            </a:r>
            <a:r>
              <a:rPr lang="en-US" dirty="0" err="1" smtClean="0"/>
              <a:t>key:value</a:t>
            </a:r>
            <a:r>
              <a:rPr lang="en-US" dirty="0" smtClean="0"/>
              <a:t> pairs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58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686800" cy="4517689"/>
          </a:xfrm>
        </p:spPr>
        <p:txBody>
          <a:bodyPr/>
          <a:lstStyle/>
          <a:p>
            <a:r>
              <a:rPr lang="en-US" dirty="0"/>
              <a:t>To access dictionary elements, you </a:t>
            </a:r>
            <a:r>
              <a:rPr lang="en-US" dirty="0" smtClean="0"/>
              <a:t>use </a:t>
            </a:r>
            <a:r>
              <a:rPr lang="en-US" dirty="0"/>
              <a:t>the square brackets </a:t>
            </a:r>
            <a:r>
              <a:rPr lang="en-US" dirty="0" smtClean="0"/>
              <a:t>and the </a:t>
            </a:r>
            <a:r>
              <a:rPr lang="en-US" dirty="0"/>
              <a:t>key to obtain its </a:t>
            </a:r>
            <a:r>
              <a:rPr lang="en-US" dirty="0" smtClean="0"/>
              <a:t>value</a:t>
            </a:r>
            <a:endParaRPr lang="en-US" dirty="0"/>
          </a:p>
          <a:p>
            <a:pPr lvl="3"/>
            <a:endParaRPr lang="en-US" dirty="0" smtClean="0"/>
          </a:p>
          <a:p>
            <a:pPr marL="457200" lvl="1" indent="0">
              <a:buNone/>
            </a:pPr>
            <a:r>
              <a:rPr lang="es-E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{</a:t>
            </a:r>
            <a:r>
              <a:rPr lang="es-E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"A"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s-E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"Akita"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s-E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"B"</a:t>
            </a: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s-E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sz="20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Basenji</a:t>
            </a:r>
            <a:r>
              <a:rPr lang="es-E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</a:p>
          <a:p>
            <a:pPr marL="457200" lvl="1" indent="0">
              <a:buNone/>
            </a:pPr>
            <a:r>
              <a:rPr lang="es-E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s-E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"C"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: </a:t>
            </a:r>
            <a:r>
              <a:rPr lang="es-E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"Chesapeake </a:t>
            </a:r>
            <a:r>
              <a:rPr lang="es-ES" sz="20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Bay</a:t>
            </a:r>
            <a:r>
              <a:rPr lang="es-E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Retriever"</a:t>
            </a:r>
            <a:r>
              <a:rPr lang="es-E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C:"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at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B:"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</a:p>
          <a:p>
            <a:pPr marL="457200" lvl="1" indent="0"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 C: Chesapeake Bay Retriever</a:t>
            </a:r>
          </a:p>
          <a:p>
            <a:pPr marL="457200" lvl="1" indent="0">
              <a:buNone/>
            </a:pPr>
            <a:r>
              <a:rPr lang="en-US" sz="2000" b="1" dirty="0" err="1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at B: 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Basenji</a:t>
            </a:r>
            <a:endParaRPr lang="en-US" sz="24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2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update dictionary elements, you use the square brackets and the key to indicate which value you would like to update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"Beagle"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Output:</a:t>
            </a: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{'C': 'Chesapeake Bay Retriever', </a:t>
            </a: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'B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': 'Beagle', 'A': 'Akita'}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22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869" y="4427376"/>
            <a:ext cx="2248809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Why are these out of order?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13147" y="4672398"/>
            <a:ext cx="2248809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Dictionaries organize by </a:t>
            </a:r>
            <a:r>
              <a:rPr lang="en-US" sz="2400" b="1" i="1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association</a:t>
            </a:r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, not by order</a:t>
            </a:r>
          </a:p>
        </p:txBody>
      </p:sp>
    </p:spTree>
    <p:extLst>
      <p:ext uri="{BB962C8B-B14F-4D97-AF65-F5344CB8AC3E}">
        <p14:creationId xmlns:p14="http://schemas.microsoft.com/office/powerpoint/2010/main" val="244162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New </a:t>
            </a:r>
            <a:r>
              <a:rPr lang="en-US" dirty="0" err="1" smtClean="0"/>
              <a:t>Key:Value</a:t>
            </a:r>
            <a:r>
              <a:rPr lang="en-US" dirty="0" smtClean="0"/>
              <a:t>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add new values, we don’t need to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append() </a:t>
            </a:r>
            <a:r>
              <a:rPr lang="en-US" dirty="0" smtClean="0"/>
              <a:t>– we simply state the key and value we want to use, with square brackets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Dunker"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Eurasier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Output: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{'C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': 'Chesapeake Bay Retriever', 'B': 'Beagle', 'A': 'Akita', 'E': '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Eurasier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', 'D': 'Dunker'}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625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Deleting </a:t>
            </a:r>
            <a:r>
              <a:rPr lang="en-US" dirty="0" err="1" smtClean="0"/>
              <a:t>Key:Value</a:t>
            </a:r>
            <a:r>
              <a:rPr lang="en-US" dirty="0" smtClean="0"/>
              <a:t>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Key:value</a:t>
            </a:r>
            <a:r>
              <a:rPr lang="en-US" dirty="0" smtClean="0"/>
              <a:t> pairs must be deleted together; </a:t>
            </a:r>
            <a:br>
              <a:rPr lang="en-US" dirty="0" smtClean="0"/>
            </a:br>
            <a:r>
              <a:rPr lang="en-US" dirty="0" smtClean="0"/>
              <a:t>you can’t have a key with no value</a:t>
            </a:r>
          </a:p>
          <a:p>
            <a:r>
              <a:rPr lang="en-US" dirty="0" smtClean="0"/>
              <a:t>To delete a </a:t>
            </a:r>
            <a:r>
              <a:rPr lang="en-US" dirty="0" err="1" smtClean="0"/>
              <a:t>key:value</a:t>
            </a:r>
            <a:r>
              <a:rPr lang="en-US" dirty="0" smtClean="0"/>
              <a:t>, use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del </a:t>
            </a:r>
            <a:r>
              <a:rPr lang="en-US" dirty="0" smtClean="0"/>
              <a:t>keyword and specify the key you want to delete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457200" lvl="1" indent="0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dogBreeds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Output: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{'C': 'Chesapeake Bay Retriever', 'B': 'Beagle', 'A': 'Akita', 'E': '</a:t>
            </a:r>
            <a:r>
              <a:rPr lang="en-US" sz="20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Eurasier</a:t>
            </a:r>
            <a:r>
              <a:rPr lang="en-US" sz="20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'}</a:t>
            </a:r>
            <a:endParaRPr lang="en-US" sz="2000" b="1" dirty="0" smtClean="0">
              <a:solidFill>
                <a:srgbClr val="0070C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76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for…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25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1143" y="2848451"/>
            <a:ext cx="810171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3462">
                  <a:solidFill>
                    <a:prstClr val="white"/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bl" rotWithShape="0">
                    <a:srgbClr val="FFC000"/>
                  </a:outerShdw>
                </a:effectLst>
              </a:rPr>
              <a:t>LIVECODING!!!</a:t>
            </a:r>
            <a:endParaRPr lang="en-US" sz="9600" b="1" dirty="0">
              <a:ln w="13462">
                <a:solidFill>
                  <a:prstClr val="white"/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bl" rotWithShape="0">
                  <a:srgbClr val="FFC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481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4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35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7" grpId="1"/>
      <p:bldP spid="7" grpId="2"/>
      <p:bldP spid="7" grpId="3"/>
      <p:bldP spid="7" grpId="4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32186"/>
            <a:ext cx="9144000" cy="1143000"/>
          </a:xfrm>
        </p:spPr>
        <p:txBody>
          <a:bodyPr/>
          <a:lstStyle/>
          <a:p>
            <a:r>
              <a:rPr lang="en-US" dirty="0"/>
              <a:t>Creating Dictionaries (From Two Lists)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573678" cy="4517689"/>
          </a:xfrm>
        </p:spPr>
        <p:txBody>
          <a:bodyPr/>
          <a:lstStyle/>
          <a:p>
            <a:r>
              <a:rPr lang="en-US" sz="3600" dirty="0"/>
              <a:t>Here we have two lists</a:t>
            </a:r>
          </a:p>
          <a:p>
            <a:pPr lvl="1"/>
            <a:r>
              <a:rPr lang="en-US" dirty="0"/>
              <a:t>Of the same length</a:t>
            </a:r>
          </a:p>
          <a:p>
            <a:pPr lvl="1"/>
            <a:r>
              <a:rPr lang="en-US" dirty="0"/>
              <a:t>Contents of each index match up</a:t>
            </a:r>
          </a:p>
          <a:p>
            <a:pPr lvl="2"/>
            <a:r>
              <a:rPr lang="en-US" sz="2800" dirty="0"/>
              <a:t>(Tina is Social Work, Pratik is Pre-Med, etc.)</a:t>
            </a: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names = ["Tina", "Pratik", "Amber"]</a:t>
            </a:r>
          </a:p>
          <a:p>
            <a:pPr marL="457200" lvl="1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major = ["Social Work", "Pre-Med", "Art"]</a:t>
            </a:r>
          </a:p>
          <a:p>
            <a:pPr lvl="3"/>
            <a:endParaRPr lang="en-US" dirty="0"/>
          </a:p>
          <a:p>
            <a:r>
              <a:rPr lang="en-US" dirty="0"/>
              <a:t>Write the code to create a dictionary from these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63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27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Dictionary Functions and Methods</a:t>
            </a:r>
          </a:p>
        </p:txBody>
      </p:sp>
    </p:spTree>
    <p:extLst>
      <p:ext uri="{BB962C8B-B14F-4D97-AF65-F5344CB8AC3E}">
        <p14:creationId xmlns:p14="http://schemas.microsoft.com/office/powerpoint/2010/main" val="91845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theDictionary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theDictionary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type(variable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theDictionary.get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theKey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theDictionary.values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theDictionary.keys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31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theDictionary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sz="2400" dirty="0" smtClean="0"/>
              <a:t>Gives the length of the dictionary passed in</a:t>
            </a:r>
          </a:p>
          <a:p>
            <a:pPr lvl="1"/>
            <a:r>
              <a:rPr lang="en-US" sz="2400" dirty="0" smtClean="0"/>
              <a:t>Number of </a:t>
            </a:r>
            <a:r>
              <a:rPr lang="en-US" sz="2400" dirty="0" err="1" smtClean="0"/>
              <a:t>key:value</a:t>
            </a:r>
            <a:r>
              <a:rPr lang="en-US" sz="2400" dirty="0" smtClean="0"/>
              <a:t> pairs</a:t>
            </a:r>
          </a:p>
          <a:p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theDictionary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400" dirty="0" smtClean="0"/>
              <a:t>Returns a </a:t>
            </a:r>
            <a:r>
              <a:rPr lang="en-US" sz="2400" dirty="0"/>
              <a:t>printable string </a:t>
            </a:r>
            <a:r>
              <a:rPr lang="en-US" sz="2400" dirty="0" smtClean="0"/>
              <a:t>representation</a:t>
            </a:r>
            <a:endParaRPr lang="en-US" sz="2400" dirty="0"/>
          </a:p>
          <a:p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type(variable)</a:t>
            </a:r>
          </a:p>
          <a:p>
            <a:pPr lvl="1"/>
            <a:r>
              <a:rPr lang="en-US" sz="2400" dirty="0" smtClean="0"/>
              <a:t>Returns </a:t>
            </a:r>
            <a:r>
              <a:rPr lang="en-US" sz="2400" dirty="0"/>
              <a:t>the type of the passed </a:t>
            </a:r>
            <a:r>
              <a:rPr lang="en-US" sz="2400" dirty="0" smtClean="0"/>
              <a:t>variable</a:t>
            </a:r>
          </a:p>
          <a:p>
            <a:pPr lvl="1"/>
            <a:r>
              <a:rPr lang="en-US" sz="2400" dirty="0" smtClean="0"/>
              <a:t>If a dictionary is passed, type </a:t>
            </a:r>
            <a:r>
              <a:rPr lang="en-US" sz="2400" dirty="0"/>
              <a:t>returned is &lt;class '</a:t>
            </a:r>
            <a:r>
              <a:rPr lang="en-US" sz="2400" dirty="0" err="1"/>
              <a:t>dict</a:t>
            </a:r>
            <a:r>
              <a:rPr lang="en-US" sz="2400" dirty="0"/>
              <a:t>'&gt;</a:t>
            </a:r>
          </a:p>
          <a:p>
            <a:pPr lvl="1"/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73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404785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Methods are functions that are specific to a data type (like</a:t>
            </a: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append()</a:t>
            </a:r>
            <a:r>
              <a:rPr lang="en-US" dirty="0"/>
              <a:t> </a:t>
            </a:r>
            <a:r>
              <a:rPr lang="en-US" dirty="0" smtClean="0"/>
              <a:t>or</a:t>
            </a:r>
            <a:r>
              <a:rPr lang="en-US" dirty="0"/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lower()</a:t>
            </a:r>
            <a:r>
              <a:rPr lang="en-US" dirty="0" smtClean="0"/>
              <a:t>, etc.)</a:t>
            </a:r>
          </a:p>
          <a:p>
            <a:pPr lvl="3"/>
            <a:endParaRPr lang="en-US" dirty="0"/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theDictionary.get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theKey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r>
              <a:rPr lang="en-US" sz="2400" dirty="0" smtClean="0"/>
              <a:t>For</a:t>
            </a:r>
            <a:r>
              <a:rPr lang="en-US" sz="2400" dirty="0"/>
              <a:t> </a:t>
            </a:r>
            <a:r>
              <a:rPr lang="en-US" sz="2400" dirty="0" smtClean="0"/>
              <a:t>a key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theKey</a:t>
            </a:r>
            <a:r>
              <a:rPr lang="en-US" sz="2400" dirty="0"/>
              <a:t>, returns </a:t>
            </a:r>
            <a:r>
              <a:rPr lang="en-US" sz="2400" dirty="0" smtClean="0"/>
              <a:t>the associated value</a:t>
            </a:r>
          </a:p>
          <a:p>
            <a:pPr lvl="1"/>
            <a:r>
              <a:rPr lang="en-US" sz="2400" dirty="0" smtClean="0"/>
              <a:t>If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theKey</a:t>
            </a:r>
            <a:r>
              <a:rPr lang="en-US" sz="2400" dirty="0" smtClean="0"/>
              <a:t> doesn’t exist, returns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None</a:t>
            </a:r>
          </a:p>
          <a:p>
            <a:pPr lvl="1"/>
            <a:r>
              <a:rPr lang="en-US" sz="2400" u="sng" dirty="0" smtClean="0"/>
              <a:t>Optionally</a:t>
            </a:r>
            <a:r>
              <a:rPr lang="en-US" sz="2400" dirty="0" smtClean="0"/>
              <a:t> use a second parameter to return </a:t>
            </a:r>
            <a:br>
              <a:rPr lang="en-US" sz="2400" dirty="0" smtClean="0"/>
            </a:br>
            <a:r>
              <a:rPr lang="en-US" sz="2400" dirty="0" smtClean="0"/>
              <a:t>something other than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None </a:t>
            </a:r>
            <a:r>
              <a:rPr lang="en-US" sz="2400" dirty="0" smtClean="0"/>
              <a:t>if not found</a:t>
            </a:r>
          </a:p>
          <a:p>
            <a:pPr lvl="2"/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theDictionary.get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theKey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-1)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58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theDictionary.values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400" dirty="0" smtClean="0"/>
              <a:t>Returns a “view” of the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theDictionary</a:t>
            </a:r>
            <a:r>
              <a:rPr lang="en-US" sz="2400" dirty="0" err="1" smtClean="0"/>
              <a:t>’s</a:t>
            </a:r>
            <a:r>
              <a:rPr lang="en-US" sz="2400" dirty="0" smtClean="0"/>
              <a:t> values</a:t>
            </a:r>
          </a:p>
          <a:p>
            <a:pPr lvl="1"/>
            <a:r>
              <a:rPr lang="en-US" sz="2400" dirty="0" smtClean="0"/>
              <a:t>Need to cast to a list</a:t>
            </a:r>
            <a:endParaRPr lang="en-US" sz="1600" dirty="0" smtClean="0"/>
          </a:p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theDictionary.keys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400" dirty="0"/>
              <a:t>Returns a “view” of the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theDictionary</a:t>
            </a:r>
            <a:r>
              <a:rPr lang="en-US" sz="2400" dirty="0" err="1"/>
              <a:t>’s</a:t>
            </a:r>
            <a:r>
              <a:rPr lang="en-US" sz="2400" dirty="0"/>
              <a:t> </a:t>
            </a:r>
            <a:r>
              <a:rPr lang="en-US" sz="2400" dirty="0" smtClean="0"/>
              <a:t>keys</a:t>
            </a:r>
            <a:endParaRPr lang="en-US" sz="2400" dirty="0"/>
          </a:p>
          <a:p>
            <a:pPr lvl="1"/>
            <a:r>
              <a:rPr lang="en-US" sz="2400" dirty="0"/>
              <a:t>Need to cast to a list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The two lists returned are in the same order</a:t>
            </a:r>
          </a:p>
          <a:p>
            <a:pPr lvl="1"/>
            <a:r>
              <a:rPr lang="en-US" dirty="0" smtClean="0"/>
              <a:t>(Value at index 0 matches key at index 0, etc.)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61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Dictionaries are very useful if you have...</a:t>
            </a:r>
          </a:p>
          <a:p>
            <a:pPr lvl="1"/>
            <a:r>
              <a:rPr lang="en-US" dirty="0" smtClean="0"/>
              <a:t>Data whose order doesn’t matter</a:t>
            </a:r>
          </a:p>
          <a:p>
            <a:pPr lvl="1"/>
            <a:r>
              <a:rPr lang="en-US" dirty="0" smtClean="0"/>
              <a:t>A set of unique keys</a:t>
            </a:r>
          </a:p>
          <a:p>
            <a:pPr lvl="2"/>
            <a:r>
              <a:rPr lang="en-US" dirty="0" smtClean="0"/>
              <a:t>Words for key, definition or translation for value</a:t>
            </a:r>
          </a:p>
          <a:p>
            <a:pPr lvl="2"/>
            <a:r>
              <a:rPr lang="en-US" dirty="0" smtClean="0"/>
              <a:t>Postal abbreviations for key, full state name for value</a:t>
            </a:r>
          </a:p>
          <a:p>
            <a:pPr lvl="2"/>
            <a:r>
              <a:rPr lang="en-US" dirty="0" smtClean="0"/>
              <a:t>Names for key, a list of their game scores for value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need to find things </a:t>
            </a:r>
            <a:r>
              <a:rPr lang="en-US" dirty="0" smtClean="0"/>
              <a:t>easily and quickly</a:t>
            </a:r>
          </a:p>
          <a:p>
            <a:pPr lvl="1"/>
            <a:r>
              <a:rPr lang="en-US" dirty="0" smtClean="0"/>
              <a:t>A need to easily add and remove elements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755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60557" cy="4517689"/>
          </a:xfrm>
        </p:spPr>
        <p:txBody>
          <a:bodyPr/>
          <a:lstStyle/>
          <a:p>
            <a:r>
              <a:rPr lang="en-US" dirty="0" smtClean="0"/>
              <a:t>Homework 6 out on Blackboard</a:t>
            </a:r>
            <a:endParaRPr lang="en-US" dirty="0" smtClean="0"/>
          </a:p>
          <a:p>
            <a:pPr lvl="1"/>
            <a:r>
              <a:rPr lang="en-US" dirty="0" smtClean="0"/>
              <a:t>Homework due </a:t>
            </a:r>
            <a:r>
              <a:rPr lang="en-US" dirty="0"/>
              <a:t>Friday, April </a:t>
            </a:r>
            <a:r>
              <a:rPr lang="en-US" dirty="0" smtClean="0"/>
              <a:t>28th </a:t>
            </a:r>
            <a:r>
              <a:rPr lang="en-US" dirty="0"/>
              <a:t>@ 8:59:59 </a:t>
            </a:r>
            <a:r>
              <a:rPr lang="en-US" dirty="0" smtClean="0"/>
              <a:t>PM</a:t>
            </a:r>
          </a:p>
          <a:p>
            <a:r>
              <a:rPr lang="en-US" dirty="0" smtClean="0"/>
              <a:t>Project 3 will be out Saturday</a:t>
            </a:r>
          </a:p>
          <a:p>
            <a:pPr lvl="1"/>
            <a:r>
              <a:rPr lang="en-US" dirty="0" smtClean="0"/>
              <a:t>Also going to be on recursion</a:t>
            </a:r>
            <a:endParaRPr lang="en-US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Final exam </a:t>
            </a:r>
            <a:r>
              <a:rPr lang="en-US" dirty="0" smtClean="0"/>
              <a:t>is Friday</a:t>
            </a:r>
            <a:r>
              <a:rPr lang="en-US" dirty="0" smtClean="0"/>
              <a:t>, May 19th from 6 to 8 PM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Survey  </a:t>
            </a:r>
            <a:r>
              <a:rPr lang="en-US" dirty="0" smtClean="0"/>
              <a:t>#3 will be out soon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843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Learn about the dictionary data type</a:t>
            </a:r>
          </a:p>
          <a:p>
            <a:r>
              <a:rPr lang="en-US" altLang="en-US" dirty="0" smtClean="0"/>
              <a:t>Construct </a:t>
            </a:r>
            <a:r>
              <a:rPr lang="en-US" altLang="en-US" dirty="0"/>
              <a:t>dictionaries and access entries in those dictionaries</a:t>
            </a:r>
          </a:p>
          <a:p>
            <a:r>
              <a:rPr lang="en-US" altLang="en-US" dirty="0"/>
              <a:t>Use methods to manipulate dictionaries</a:t>
            </a:r>
          </a:p>
          <a:p>
            <a:r>
              <a:rPr lang="en-US" altLang="en-US" dirty="0"/>
              <a:t>Decide whether a list or a dictionary is an appropriate data structure for a given application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16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in a list is organized how?</a:t>
            </a:r>
          </a:p>
          <a:p>
            <a:pPr lvl="1"/>
            <a:r>
              <a:rPr lang="en-US" dirty="0" smtClean="0"/>
              <a:t>By order</a:t>
            </a:r>
            <a:endParaRPr lang="en-US" dirty="0"/>
          </a:p>
          <a:p>
            <a:r>
              <a:rPr lang="en-US" dirty="0" smtClean="0"/>
              <a:t>Information in a dictionary is organized</a:t>
            </a:r>
          </a:p>
          <a:p>
            <a:pPr lvl="1"/>
            <a:r>
              <a:rPr lang="en-US" dirty="0" smtClean="0"/>
              <a:t>By </a:t>
            </a:r>
            <a:r>
              <a:rPr lang="en-US" b="1" i="1" dirty="0" smtClean="0"/>
              <a:t>association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Python dictionaries associate a set of </a:t>
            </a:r>
            <a:r>
              <a:rPr lang="en-US" b="1" i="1" dirty="0" smtClean="0"/>
              <a:t>keys</a:t>
            </a:r>
            <a:r>
              <a:rPr lang="en-US" dirty="0" smtClean="0"/>
              <a:t> with corresponding data </a:t>
            </a:r>
            <a:r>
              <a:rPr lang="en-US" b="1" i="1" dirty="0" smtClean="0"/>
              <a:t>values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10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 and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dictionary is a set of “keys” (terms), each pointing to their own “values” (meanings)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3497" y="3774363"/>
            <a:ext cx="86732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course = {"major" 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"CMSC", "number" 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201}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57200" y="4168378"/>
            <a:ext cx="1518742" cy="1561837"/>
            <a:chOff x="457200" y="4663859"/>
            <a:chExt cx="1518742" cy="1561837"/>
          </a:xfrm>
        </p:grpSpPr>
        <p:sp>
          <p:nvSpPr>
            <p:cNvPr id="6" name="TextBox 5"/>
            <p:cNvSpPr txBox="1"/>
            <p:nvPr/>
          </p:nvSpPr>
          <p:spPr>
            <a:xfrm>
              <a:off x="457200" y="5394699"/>
              <a:ext cx="1518742" cy="83099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Dictionary name</a:t>
              </a:r>
              <a:endParaRPr lang="en-US" sz="2400" b="1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endParaRPr>
            </a:p>
          </p:txBody>
        </p:sp>
        <p:cxnSp>
          <p:nvCxnSpPr>
            <p:cNvPr id="7" name="Straight Arrow Connector 6"/>
            <p:cNvCxnSpPr>
              <a:stCxn id="6" idx="0"/>
            </p:cNvCxnSpPr>
            <p:nvPr/>
          </p:nvCxnSpPr>
          <p:spPr>
            <a:xfrm flipV="1">
              <a:off x="1216571" y="4663859"/>
              <a:ext cx="0" cy="73084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2179645" y="4168378"/>
            <a:ext cx="1518742" cy="1561837"/>
            <a:chOff x="457200" y="4663859"/>
            <a:chExt cx="1518742" cy="1561837"/>
          </a:xfrm>
        </p:grpSpPr>
        <p:sp>
          <p:nvSpPr>
            <p:cNvPr id="17" name="TextBox 16"/>
            <p:cNvSpPr txBox="1"/>
            <p:nvPr/>
          </p:nvSpPr>
          <p:spPr>
            <a:xfrm>
              <a:off x="457200" y="5394699"/>
              <a:ext cx="1518742" cy="83099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Key (string)</a:t>
              </a:r>
              <a:endParaRPr lang="en-US" sz="2400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endParaRPr>
            </a:p>
          </p:txBody>
        </p:sp>
        <p:cxnSp>
          <p:nvCxnSpPr>
            <p:cNvPr id="18" name="Straight Arrow Connector 17"/>
            <p:cNvCxnSpPr>
              <a:stCxn id="17" idx="0"/>
            </p:cNvCxnSpPr>
            <p:nvPr/>
          </p:nvCxnSpPr>
          <p:spPr>
            <a:xfrm flipV="1">
              <a:off x="1216571" y="4663859"/>
              <a:ext cx="0" cy="73084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4090462" y="4168378"/>
            <a:ext cx="1518742" cy="1561837"/>
            <a:chOff x="457200" y="4663859"/>
            <a:chExt cx="1518742" cy="1561837"/>
          </a:xfrm>
        </p:grpSpPr>
        <p:sp>
          <p:nvSpPr>
            <p:cNvPr id="20" name="TextBox 19"/>
            <p:cNvSpPr txBox="1"/>
            <p:nvPr/>
          </p:nvSpPr>
          <p:spPr>
            <a:xfrm>
              <a:off x="457200" y="5394699"/>
              <a:ext cx="1518742" cy="83099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Value (string)</a:t>
              </a:r>
              <a:endParaRPr lang="en-US" sz="2400" b="1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endParaRPr>
            </a:p>
          </p:txBody>
        </p:sp>
        <p:cxnSp>
          <p:nvCxnSpPr>
            <p:cNvPr id="21" name="Straight Arrow Connector 20"/>
            <p:cNvCxnSpPr>
              <a:stCxn id="20" idx="0"/>
            </p:cNvCxnSpPr>
            <p:nvPr/>
          </p:nvCxnSpPr>
          <p:spPr>
            <a:xfrm flipV="1">
              <a:off x="1216571" y="4663859"/>
              <a:ext cx="0" cy="73084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5828238" y="4168378"/>
            <a:ext cx="1518742" cy="1561837"/>
            <a:chOff x="457200" y="4663859"/>
            <a:chExt cx="1518742" cy="1561837"/>
          </a:xfrm>
        </p:grpSpPr>
        <p:sp>
          <p:nvSpPr>
            <p:cNvPr id="23" name="TextBox 22"/>
            <p:cNvSpPr txBox="1"/>
            <p:nvPr/>
          </p:nvSpPr>
          <p:spPr>
            <a:xfrm>
              <a:off x="457200" y="5394699"/>
              <a:ext cx="1518742" cy="83099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Key (string)</a:t>
              </a:r>
              <a:endParaRPr lang="en-US" sz="2400" b="1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endParaRPr>
            </a:p>
          </p:txBody>
        </p:sp>
        <p:cxnSp>
          <p:nvCxnSpPr>
            <p:cNvPr id="24" name="Straight Arrow Connector 23"/>
            <p:cNvCxnSpPr>
              <a:stCxn id="23" idx="0"/>
            </p:cNvCxnSpPr>
            <p:nvPr/>
          </p:nvCxnSpPr>
          <p:spPr>
            <a:xfrm flipV="1">
              <a:off x="1216571" y="4663859"/>
              <a:ext cx="0" cy="730840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7520020" y="4185814"/>
            <a:ext cx="1167151" cy="1544401"/>
            <a:chOff x="548328" y="4681295"/>
            <a:chExt cx="1167151" cy="1544401"/>
          </a:xfrm>
        </p:grpSpPr>
        <p:sp>
          <p:nvSpPr>
            <p:cNvPr id="29" name="TextBox 28"/>
            <p:cNvSpPr txBox="1"/>
            <p:nvPr/>
          </p:nvSpPr>
          <p:spPr>
            <a:xfrm>
              <a:off x="548328" y="5394699"/>
              <a:ext cx="1167151" cy="830997"/>
            </a:xfrm>
            <a:prstGeom prst="rect">
              <a:avLst/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Value </a:t>
              </a:r>
              <a:br>
                <a:rPr lang="en-US" sz="24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</a:br>
              <a:r>
                <a:rPr lang="en-US" sz="24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(</a:t>
              </a:r>
              <a:r>
                <a:rPr lang="en-US" sz="2400" dirty="0" err="1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int</a:t>
              </a:r>
              <a:r>
                <a:rPr lang="en-US" sz="2400" dirty="0" smtClean="0">
                  <a:solidFill>
                    <a:prstClr val="black"/>
                  </a:solidFill>
                  <a:latin typeface="Calibri"/>
                  <a:cs typeface="Courier New" panose="02070309020205020404" pitchFamily="49" charset="0"/>
                </a:rPr>
                <a:t>)</a:t>
              </a:r>
              <a:endParaRPr lang="en-US" sz="2400" b="1" dirty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endParaRPr>
            </a:p>
          </p:txBody>
        </p:sp>
        <p:cxnSp>
          <p:nvCxnSpPr>
            <p:cNvPr id="30" name="Straight Arrow Connector 29"/>
            <p:cNvCxnSpPr>
              <a:stCxn id="29" idx="0"/>
            </p:cNvCxnSpPr>
            <p:nvPr/>
          </p:nvCxnSpPr>
          <p:spPr>
            <a:xfrm flipH="1" flipV="1">
              <a:off x="1131903" y="4681295"/>
              <a:ext cx="1" cy="713404"/>
            </a:xfrm>
            <a:prstGeom prst="straightConnector1">
              <a:avLst/>
            </a:prstGeom>
            <a:ln w="57150">
              <a:solidFill>
                <a:srgbClr val="0070C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6299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Dictionaries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use a dictionary instead of a list?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Dictionaries are </a:t>
            </a:r>
            <a:r>
              <a:rPr lang="en-US" b="1" i="1" dirty="0" smtClean="0"/>
              <a:t>association</a:t>
            </a:r>
            <a:r>
              <a:rPr lang="en-US" dirty="0" smtClean="0"/>
              <a:t> based</a:t>
            </a:r>
          </a:p>
          <a:p>
            <a:pPr lvl="1"/>
            <a:r>
              <a:rPr lang="en-US" dirty="0" smtClean="0"/>
              <a:t>It’s very easy (and quick!) to find something</a:t>
            </a:r>
            <a:br>
              <a:rPr lang="en-US" dirty="0" smtClean="0"/>
            </a:br>
            <a:r>
              <a:rPr lang="en-US" dirty="0" smtClean="0"/>
              <a:t>if you know they key</a:t>
            </a:r>
          </a:p>
          <a:p>
            <a:r>
              <a:rPr lang="en-US" dirty="0" smtClean="0"/>
              <a:t>No matter how big the dictionary is, it can</a:t>
            </a:r>
            <a:br>
              <a:rPr lang="en-US" dirty="0" smtClean="0"/>
            </a:br>
            <a:r>
              <a:rPr lang="en-US" dirty="0" smtClean="0"/>
              <a:t>find any entry almost instantaneously</a:t>
            </a:r>
          </a:p>
          <a:p>
            <a:pPr lvl="1"/>
            <a:r>
              <a:rPr lang="en-US" dirty="0" smtClean="0"/>
              <a:t>Lists would require iterating over </a:t>
            </a:r>
            <a:br>
              <a:rPr lang="en-US" dirty="0" smtClean="0"/>
            </a:br>
            <a:r>
              <a:rPr lang="en-US" dirty="0" smtClean="0"/>
              <a:t>the list until the item is found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902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of a dictionary as an </a:t>
            </a:r>
            <a:r>
              <a:rPr lang="en-US" u="sng" dirty="0"/>
              <a:t>unordered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set of </a:t>
            </a:r>
            <a:r>
              <a:rPr lang="en-US" b="1" i="1" dirty="0" err="1"/>
              <a:t>key:value</a:t>
            </a:r>
            <a:r>
              <a:rPr lang="en-US" dirty="0"/>
              <a:t> pairs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Dictionary keys must be </a:t>
            </a:r>
            <a:r>
              <a:rPr lang="en-US" b="1" i="1" dirty="0" smtClean="0"/>
              <a:t>unique</a:t>
            </a:r>
            <a:endParaRPr lang="en-US" dirty="0" smtClean="0"/>
          </a:p>
          <a:p>
            <a:pPr lvl="1"/>
            <a:r>
              <a:rPr lang="en-US" dirty="0" smtClean="0"/>
              <a:t>A key in a dictionary is like an index in a list</a:t>
            </a:r>
          </a:p>
          <a:p>
            <a:pPr lvl="1"/>
            <a:r>
              <a:rPr lang="en-US" dirty="0" smtClean="0"/>
              <a:t>Python must know </a:t>
            </a:r>
            <a:r>
              <a:rPr lang="en-US" u="sng" dirty="0" smtClean="0"/>
              <a:t>exactly</a:t>
            </a:r>
            <a:r>
              <a:rPr lang="en-US" dirty="0" smtClean="0"/>
              <a:t> which value you want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Keys can be of any data type</a:t>
            </a:r>
          </a:p>
          <a:p>
            <a:pPr lvl="1"/>
            <a:r>
              <a:rPr lang="en-US" dirty="0" smtClean="0"/>
              <a:t>As long as it is </a:t>
            </a:r>
            <a:r>
              <a:rPr lang="en-US" b="1" i="1" dirty="0" smtClean="0"/>
              <a:t>immutable</a:t>
            </a:r>
            <a:endParaRPr lang="en-US" b="1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8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7123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Dictionary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Dictionary keys have many rules, but the values do not have many restrictions</a:t>
            </a:r>
          </a:p>
          <a:p>
            <a:pPr lvl="3"/>
            <a:endParaRPr lang="en-US" dirty="0"/>
          </a:p>
          <a:p>
            <a:r>
              <a:rPr lang="en-US" dirty="0" smtClean="0"/>
              <a:t>They do not have to be unique</a:t>
            </a:r>
          </a:p>
          <a:p>
            <a:pPr lvl="1"/>
            <a:r>
              <a:rPr lang="en-US" dirty="0" smtClean="0"/>
              <a:t>Why?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They can be mutable or immutable</a:t>
            </a:r>
          </a:p>
          <a:p>
            <a:pPr lvl="1"/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9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2273" y="4102055"/>
            <a:ext cx="4343631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We can have duplicate values in a list, but indexes must be unique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76919" y="5636564"/>
            <a:ext cx="5154338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  <a:latin typeface="Calibri"/>
                <a:cs typeface="Courier New" panose="02070309020205020404" pitchFamily="49" charset="0"/>
              </a:rPr>
              <a:t>Since they don’t need to be unique, we can change them without restriction</a:t>
            </a:r>
            <a:endParaRPr lang="en-US" sz="2400" b="1" dirty="0">
              <a:solidFill>
                <a:prstClr val="black"/>
              </a:solidFill>
              <a:latin typeface="Calibri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986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26158</TotalTime>
  <Words>1213</Words>
  <Application>Microsoft Office PowerPoint</Application>
  <PresentationFormat>On-screen Show (4:3)</PresentationFormat>
  <Paragraphs>256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ＭＳ Ｐゴシック</vt:lpstr>
      <vt:lpstr>Arial</vt:lpstr>
      <vt:lpstr>Calibri</vt:lpstr>
      <vt:lpstr>Courier New</vt:lpstr>
      <vt:lpstr>Wingdings</vt:lpstr>
      <vt:lpstr>Wingdings 2</vt:lpstr>
      <vt:lpstr>Office Theme</vt:lpstr>
      <vt:lpstr>CMSC201  Computer Science I for Majors  Lecture 21 – Dictionaries</vt:lpstr>
      <vt:lpstr>Last Class We Covered</vt:lpstr>
      <vt:lpstr>Any Questions from Last Time?</vt:lpstr>
      <vt:lpstr>Today’s Objectives</vt:lpstr>
      <vt:lpstr>Organization</vt:lpstr>
      <vt:lpstr>Keys and Values</vt:lpstr>
      <vt:lpstr>Purpose of Dictionaries</vt:lpstr>
      <vt:lpstr>Dictionary Keys</vt:lpstr>
      <vt:lpstr>Dictionary Values</vt:lpstr>
      <vt:lpstr>Dictionary Usage Example</vt:lpstr>
      <vt:lpstr>Hashing</vt:lpstr>
      <vt:lpstr>Creating Dictionaries</vt:lpstr>
      <vt:lpstr>Creating Dictionaries</vt:lpstr>
      <vt:lpstr>Creating Dictionaries (Curly Braces)</vt:lpstr>
      <vt:lpstr>Creating Dictionaries</vt:lpstr>
      <vt:lpstr>Creating Dictionaries</vt:lpstr>
      <vt:lpstr>Creating Dictionaries</vt:lpstr>
      <vt:lpstr>Creating Dictionaries (From a List)</vt:lpstr>
      <vt:lpstr>Dictionary Operations</vt:lpstr>
      <vt:lpstr>Dictionary Operations</vt:lpstr>
      <vt:lpstr>Accessing Values</vt:lpstr>
      <vt:lpstr>Updating Values</vt:lpstr>
      <vt:lpstr>Adding New Key:Value Pairs</vt:lpstr>
      <vt:lpstr>Deleting Key:Value Pairs</vt:lpstr>
      <vt:lpstr>Time for…</vt:lpstr>
      <vt:lpstr>Creating Dictionaries (From Two Lists)</vt:lpstr>
      <vt:lpstr>Dictionary Functions and Methods</vt:lpstr>
      <vt:lpstr>Functions and Methods</vt:lpstr>
      <vt:lpstr>Functions</vt:lpstr>
      <vt:lpstr>Methods</vt:lpstr>
      <vt:lpstr>Methods</vt:lpstr>
      <vt:lpstr>When to Use Dictionaries</vt:lpstr>
      <vt:lpstr>Announcements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340</cp:revision>
  <dcterms:created xsi:type="dcterms:W3CDTF">2014-05-05T14:25:42Z</dcterms:created>
  <dcterms:modified xsi:type="dcterms:W3CDTF">2017-04-25T02:45:56Z</dcterms:modified>
</cp:coreProperties>
</file>